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handoutMasterIdLst>
    <p:handoutMasterId r:id="rId19"/>
  </p:handoutMasterIdLst>
  <p:sldIdLst>
    <p:sldId id="303" r:id="rId2"/>
    <p:sldId id="256" r:id="rId3"/>
    <p:sldId id="360" r:id="rId4"/>
    <p:sldId id="362" r:id="rId5"/>
    <p:sldId id="351" r:id="rId6"/>
    <p:sldId id="354" r:id="rId7"/>
    <p:sldId id="364" r:id="rId8"/>
    <p:sldId id="365" r:id="rId9"/>
    <p:sldId id="357" r:id="rId10"/>
    <p:sldId id="366" r:id="rId11"/>
    <p:sldId id="367" r:id="rId12"/>
    <p:sldId id="368" r:id="rId13"/>
    <p:sldId id="358" r:id="rId14"/>
    <p:sldId id="369" r:id="rId15"/>
    <p:sldId id="370" r:id="rId16"/>
    <p:sldId id="308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8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5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97E54-05F8-4C8F-961E-4550E1687D86}" type="datetimeFigureOut">
              <a:rPr lang="it-IT" smtClean="0"/>
              <a:t>02/05/2015</a:t>
            </a:fld>
            <a:endParaRPr lang="it-IT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05C81-7472-45F8-B846-04BFA732D56F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372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E1D89-9B11-49F3-912B-44BFE60AD120}" type="datetimeFigureOut">
              <a:rPr lang="it-IT" smtClean="0"/>
              <a:t>02/05/2015</a:t>
            </a:fld>
            <a:endParaRPr lang="it-IT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it-I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2063F-8D41-42DD-B70F-93132A5DCCFB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8960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253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25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8" y="0"/>
            <a:ext cx="914424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260648"/>
            <a:ext cx="1383648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02/05/2015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07904" y="6303912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02/05/2015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02/05/2015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8" y="0"/>
            <a:ext cx="914424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02/05/2015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06760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ctr"/>
            <a:fld id="{132FADFE-3B8F-471C-ABF0-DBC7717ECBBC}" type="slidenum">
              <a:rPr lang="es-ES" smtClean="0"/>
              <a:pPr algn="ctr"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8" r:id="rId3"/>
    <p:sldLayoutId id="2147483689" r:id="rId4"/>
    <p:sldLayoutId id="2147483690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19698"/>
            <a:ext cx="9180512" cy="6858137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720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713606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Modelo </a:t>
            </a:r>
            <a:r>
              <a:rPr lang="es-419" sz="2800" b="1" dirty="0" smtClean="0">
                <a:solidFill>
                  <a:srgbClr val="FF0000"/>
                </a:solidFill>
              </a:rPr>
              <a:t>logico</a:t>
            </a:r>
            <a:endParaRPr lang="es-419" sz="2800" b="1" dirty="0" smtClean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24744"/>
            <a:ext cx="5256584" cy="54095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9280" y="1124744"/>
            <a:ext cx="2286000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4865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713606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Modelo Fisico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412" y="1285874"/>
            <a:ext cx="6476307" cy="53278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619540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713606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rgbClr val="FF0000"/>
                </a:solidFill>
              </a:rPr>
              <a:t>C</a:t>
            </a:r>
            <a:r>
              <a:rPr lang="es-419" sz="2800" b="1" dirty="0" smtClean="0">
                <a:solidFill>
                  <a:srgbClr val="FF0000"/>
                </a:solidFill>
              </a:rPr>
              <a:t>alidad diseño</a:t>
            </a:r>
            <a:endParaRPr lang="es-419" sz="2800" b="1" dirty="0" smtClean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1628800"/>
            <a:ext cx="8027901" cy="4032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248975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713606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InDicadores de calidad</a:t>
            </a:r>
            <a:endParaRPr lang="es-419" sz="2800" b="1" dirty="0" smtClean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2" y="959855"/>
            <a:ext cx="6533901" cy="5781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26967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713606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InDicadores de calidad</a:t>
            </a:r>
            <a:endParaRPr lang="es-419" sz="2800" b="1" dirty="0" smtClean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1638311"/>
            <a:ext cx="7731724" cy="48870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452963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713606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InDicadores de calidad</a:t>
            </a:r>
            <a:endParaRPr lang="es-419" sz="2800" b="1" dirty="0" smtClean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2" y="959855"/>
            <a:ext cx="6533901" cy="57815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2 Conector recto de flecha"/>
          <p:cNvCxnSpPr/>
          <p:nvPr/>
        </p:nvCxnSpPr>
        <p:spPr>
          <a:xfrm flipH="1">
            <a:off x="3923928" y="1988840"/>
            <a:ext cx="2304256" cy="324036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flipH="1">
            <a:off x="3923928" y="1556792"/>
            <a:ext cx="2304256" cy="370506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 flipH="1">
            <a:off x="6660232" y="1916832"/>
            <a:ext cx="504056" cy="2016224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 flipH="1">
            <a:off x="6772436" y="1556792"/>
            <a:ext cx="783704" cy="2376264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110518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1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54" y="-31559"/>
            <a:ext cx="9144000" cy="6858137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1346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899593" y="5073918"/>
            <a:ext cx="640871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4000" dirty="0" smtClean="0">
                <a:solidFill>
                  <a:srgbClr val="6699FF"/>
                </a:solidFill>
              </a:rPr>
              <a:t>II </a:t>
            </a:r>
            <a:r>
              <a:rPr lang="es-419" sz="4000" dirty="0" smtClean="0">
                <a:solidFill>
                  <a:srgbClr val="6699FF"/>
                </a:solidFill>
              </a:rPr>
              <a:t>Parte</a:t>
            </a:r>
          </a:p>
          <a:p>
            <a:pPr algn="ctr"/>
            <a:r>
              <a:rPr lang="es-419" b="1" dirty="0">
                <a:solidFill>
                  <a:srgbClr val="FF0000"/>
                </a:solidFill>
              </a:rPr>
              <a:t>Metodología de capas para el ciclo de vida de Integración de Datos.</a:t>
            </a:r>
            <a:endParaRPr lang="it-IT" dirty="0">
              <a:solidFill>
                <a:srgbClr val="FF0000"/>
              </a:solidFill>
            </a:endParaRPr>
          </a:p>
          <a:p>
            <a:endParaRPr lang="it-IT" sz="1600" dirty="0">
              <a:solidFill>
                <a:srgbClr val="66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2307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Integracion de datos 	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8137079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Flecha curvada hacia la derecha"/>
          <p:cNvSpPr/>
          <p:nvPr/>
        </p:nvSpPr>
        <p:spPr>
          <a:xfrm>
            <a:off x="2483768" y="1844824"/>
            <a:ext cx="576064" cy="4392488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0" name="19 Flecha curvada hacia la derecha"/>
          <p:cNvSpPr/>
          <p:nvPr/>
        </p:nvSpPr>
        <p:spPr>
          <a:xfrm flipH="1">
            <a:off x="8460432" y="1844824"/>
            <a:ext cx="648072" cy="4392488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355976" y="6396335"/>
            <a:ext cx="23984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400" b="1" dirty="0" smtClean="0">
                <a:solidFill>
                  <a:srgbClr val="FF0000"/>
                </a:solidFill>
              </a:rPr>
              <a:t>Administración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3347864" y="1844824"/>
            <a:ext cx="4608512" cy="64807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8 Rectángulo redondeado"/>
          <p:cNvSpPr/>
          <p:nvPr/>
        </p:nvSpPr>
        <p:spPr>
          <a:xfrm>
            <a:off x="2555776" y="3717032"/>
            <a:ext cx="5904656" cy="64807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9 Rectángulo redondeado"/>
          <p:cNvSpPr/>
          <p:nvPr/>
        </p:nvSpPr>
        <p:spPr>
          <a:xfrm>
            <a:off x="2987824" y="5301207"/>
            <a:ext cx="5400600" cy="109512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617354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" grpId="0" animBg="1"/>
      <p:bldP spid="3" grpId="0"/>
      <p:bldP spid="4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260648"/>
            <a:ext cx="7064052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000" b="1" dirty="0">
                <a:solidFill>
                  <a:srgbClr val="FF0000"/>
                </a:solidFill>
              </a:rPr>
              <a:t>LAYERED METHODOLOGY FOR THE</a:t>
            </a:r>
          </a:p>
          <a:p>
            <a:r>
              <a:rPr lang="it-IT" sz="2000" b="1" dirty="0">
                <a:solidFill>
                  <a:srgbClr val="FF0000"/>
                </a:solidFill>
              </a:rPr>
              <a:t>DATA INTEGRATION FLOW LIFECYCLE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2" y="959855"/>
            <a:ext cx="6533901" cy="5781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Flecha curvada hacia la derecha"/>
          <p:cNvSpPr/>
          <p:nvPr/>
        </p:nvSpPr>
        <p:spPr>
          <a:xfrm>
            <a:off x="1612404" y="1844824"/>
            <a:ext cx="365760" cy="834038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" name="6 Flecha curvada hacia la derecha"/>
          <p:cNvSpPr/>
          <p:nvPr/>
        </p:nvSpPr>
        <p:spPr>
          <a:xfrm>
            <a:off x="1619672" y="2738978"/>
            <a:ext cx="365760" cy="834038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9" name="8 Flecha curvada hacia la derecha"/>
          <p:cNvSpPr/>
          <p:nvPr/>
        </p:nvSpPr>
        <p:spPr>
          <a:xfrm>
            <a:off x="1613952" y="3675082"/>
            <a:ext cx="365760" cy="834038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0" name="9 Flecha curvada hacia la derecha"/>
          <p:cNvSpPr/>
          <p:nvPr/>
        </p:nvSpPr>
        <p:spPr>
          <a:xfrm>
            <a:off x="1619672" y="4611186"/>
            <a:ext cx="365760" cy="834038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1" name="10 Flecha curvada hacia la derecha"/>
          <p:cNvSpPr/>
          <p:nvPr/>
        </p:nvSpPr>
        <p:spPr>
          <a:xfrm>
            <a:off x="1619672" y="5547290"/>
            <a:ext cx="365760" cy="834038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971600" y="3155997"/>
            <a:ext cx="615553" cy="1872208"/>
          </a:xfrm>
          <a:prstGeom prst="rect">
            <a:avLst/>
          </a:prstGeom>
          <a:solidFill>
            <a:srgbClr val="6699FF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vert270" wrap="square" rtlCol="0">
            <a:spAutoFit/>
          </a:bodyPr>
          <a:lstStyle/>
          <a:p>
            <a:pPr algn="ctr"/>
            <a:r>
              <a:rPr lang="es-419" sz="2800" b="1" dirty="0" smtClean="0">
                <a:solidFill>
                  <a:srgbClr val="FF0000"/>
                </a:solidFill>
              </a:rPr>
              <a:t>CAPAS</a:t>
            </a:r>
            <a:endParaRPr lang="it-IT" sz="2800" b="1" dirty="0">
              <a:solidFill>
                <a:srgbClr val="FF00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3491880" y="2924944"/>
            <a:ext cx="144016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3563888" y="3729763"/>
            <a:ext cx="115212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>
            <a:off x="3491880" y="4725144"/>
            <a:ext cx="108012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>
            <a:off x="3491880" y="5661248"/>
            <a:ext cx="115212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41668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260648"/>
            <a:ext cx="7064052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000" b="1" dirty="0">
                <a:solidFill>
                  <a:srgbClr val="FF0000"/>
                </a:solidFill>
              </a:rPr>
              <a:t>LAYERED METHODOLOGY FOR THE</a:t>
            </a:r>
          </a:p>
          <a:p>
            <a:r>
              <a:rPr lang="it-IT" sz="2000" b="1" dirty="0">
                <a:solidFill>
                  <a:srgbClr val="FF0000"/>
                </a:solidFill>
              </a:rPr>
              <a:t>DATA INTEGRATION FLOW LIFECYCLE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2" y="959855"/>
            <a:ext cx="6533901" cy="5781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18 Rectángulo redondeado"/>
          <p:cNvSpPr/>
          <p:nvPr/>
        </p:nvSpPr>
        <p:spPr>
          <a:xfrm>
            <a:off x="2771800" y="2276872"/>
            <a:ext cx="2444638" cy="79208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22 Rectángulo redondeado"/>
          <p:cNvSpPr/>
          <p:nvPr/>
        </p:nvSpPr>
        <p:spPr>
          <a:xfrm>
            <a:off x="6156176" y="1124744"/>
            <a:ext cx="2592288" cy="172819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20 CuadroTexto"/>
          <p:cNvSpPr txBox="1"/>
          <p:nvPr/>
        </p:nvSpPr>
        <p:spPr>
          <a:xfrm>
            <a:off x="6156176" y="2852936"/>
            <a:ext cx="259228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050" b="1" dirty="0" smtClean="0">
                <a:solidFill>
                  <a:srgbClr val="FF0000"/>
                </a:solidFill>
              </a:rPr>
              <a:t>Indicadores de calidad basados en la experiencia QoX</a:t>
            </a:r>
            <a:endParaRPr lang="it-IT" sz="105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87701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3" grpId="0" animBg="1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713606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Integracion de datos</a:t>
            </a:r>
          </a:p>
          <a:p>
            <a:r>
              <a:rPr lang="es-419" sz="1600" b="1" dirty="0" smtClean="0">
                <a:solidFill>
                  <a:srgbClr val="FF0000"/>
                </a:solidFill>
              </a:rPr>
              <a:t>Sistemade ventas, inventarios y relaciones con los clientes</a:t>
            </a:r>
            <a:endParaRPr lang="it-IT" sz="16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1569972" y="1319543"/>
            <a:ext cx="6809689" cy="4629738"/>
            <a:chOff x="899592" y="1014890"/>
            <a:chExt cx="7972564" cy="558246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1576576"/>
              <a:ext cx="7414220" cy="502077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403648" y="5100845"/>
              <a:ext cx="946784" cy="7044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119" y="2228937"/>
              <a:ext cx="1173609" cy="63486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0380" y="2483481"/>
              <a:ext cx="1101776" cy="59495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736" y="1412776"/>
              <a:ext cx="1238647" cy="70568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1510" y="1014890"/>
              <a:ext cx="827914" cy="59603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5601" y="1312908"/>
              <a:ext cx="628784" cy="60392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4862" y="4869160"/>
              <a:ext cx="770739" cy="795501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5301208"/>
              <a:ext cx="792088" cy="44054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2697" y="5953125"/>
            <a:ext cx="4867333" cy="904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3003223" y="3343929"/>
            <a:ext cx="8210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Ordenes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2404850" y="2998547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Clientes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4527037" y="2882458"/>
            <a:ext cx="9220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Productos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4791418" y="2420444"/>
            <a:ext cx="9973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Inventarios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5665168" y="4115299"/>
            <a:ext cx="814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Facturas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6516216" y="2420444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Pagos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2114342" y="5949281"/>
            <a:ext cx="5344751" cy="90871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6 CuadroTexto"/>
          <p:cNvSpPr txBox="1"/>
          <p:nvPr/>
        </p:nvSpPr>
        <p:spPr>
          <a:xfrm>
            <a:off x="7561611" y="5999535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Tipos de reportes y consultas</a:t>
            </a:r>
            <a:endParaRPr lang="it-IT" sz="1200" b="1" dirty="0">
              <a:solidFill>
                <a:srgbClr val="FF0000"/>
              </a:solidFill>
            </a:endParaRPr>
          </a:p>
        </p:txBody>
      </p:sp>
      <p:cxnSp>
        <p:nvCxnSpPr>
          <p:cNvPr id="23" name="22 Conector recto de flecha"/>
          <p:cNvCxnSpPr/>
          <p:nvPr/>
        </p:nvCxnSpPr>
        <p:spPr>
          <a:xfrm flipH="1">
            <a:off x="4704663" y="3785141"/>
            <a:ext cx="268650" cy="82782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/>
          <p:nvPr/>
        </p:nvCxnSpPr>
        <p:spPr>
          <a:xfrm>
            <a:off x="4010638" y="3942343"/>
            <a:ext cx="531101" cy="68677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/>
          <p:nvPr/>
        </p:nvCxnSpPr>
        <p:spPr>
          <a:xfrm>
            <a:off x="2703663" y="4361447"/>
            <a:ext cx="1357138" cy="26767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/>
          <p:nvPr/>
        </p:nvCxnSpPr>
        <p:spPr>
          <a:xfrm flipH="1">
            <a:off x="5022752" y="4602217"/>
            <a:ext cx="552354" cy="11115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180955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0" grpId="0"/>
      <p:bldP spid="21" grpId="0"/>
      <p:bldP spid="24" grpId="0"/>
      <p:bldP spid="25" grpId="0"/>
      <p:bldP spid="26" grpId="0"/>
      <p:bldP spid="5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Integracion de datos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412" y="1268760"/>
            <a:ext cx="6271964" cy="51026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 redondeado"/>
          <p:cNvSpPr/>
          <p:nvPr/>
        </p:nvSpPr>
        <p:spPr>
          <a:xfrm>
            <a:off x="3563888" y="1988840"/>
            <a:ext cx="2376264" cy="36004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6 Rectángulo redondeado"/>
          <p:cNvSpPr/>
          <p:nvPr/>
        </p:nvSpPr>
        <p:spPr>
          <a:xfrm>
            <a:off x="1763688" y="2420888"/>
            <a:ext cx="2664296" cy="36004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8 Rectángulo redondeado"/>
          <p:cNvSpPr/>
          <p:nvPr/>
        </p:nvSpPr>
        <p:spPr>
          <a:xfrm>
            <a:off x="5292080" y="3429000"/>
            <a:ext cx="936104" cy="57606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9 Rectángulo redondeado"/>
          <p:cNvSpPr/>
          <p:nvPr/>
        </p:nvSpPr>
        <p:spPr>
          <a:xfrm>
            <a:off x="6948264" y="4149080"/>
            <a:ext cx="936104" cy="57606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2 CuadroTexto"/>
          <p:cNvSpPr txBox="1"/>
          <p:nvPr/>
        </p:nvSpPr>
        <p:spPr>
          <a:xfrm>
            <a:off x="4283968" y="4541058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000" b="1" dirty="0" smtClean="0">
                <a:solidFill>
                  <a:srgbClr val="FF0000"/>
                </a:solidFill>
              </a:rPr>
              <a:t>Fuentes de Información</a:t>
            </a:r>
            <a:endParaRPr lang="it-IT" sz="1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19194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9" grpId="0" animBg="1"/>
      <p:bldP spid="10" grpId="0" animBg="1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1569972" y="1319543"/>
            <a:ext cx="6809689" cy="4629738"/>
            <a:chOff x="899592" y="1014890"/>
            <a:chExt cx="7972564" cy="558246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1576576"/>
              <a:ext cx="7414220" cy="502077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403648" y="5100845"/>
              <a:ext cx="946784" cy="7044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119" y="2228937"/>
              <a:ext cx="1173609" cy="63486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0380" y="2483481"/>
              <a:ext cx="1101776" cy="59495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736" y="1412776"/>
              <a:ext cx="1238647" cy="70568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1510" y="1014890"/>
              <a:ext cx="827914" cy="59603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5601" y="1312908"/>
              <a:ext cx="628784" cy="60392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4862" y="4869160"/>
              <a:ext cx="770739" cy="795501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5301208"/>
              <a:ext cx="792088" cy="44054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" name="3 CuadroTexto"/>
          <p:cNvSpPr txBox="1"/>
          <p:nvPr/>
        </p:nvSpPr>
        <p:spPr>
          <a:xfrm>
            <a:off x="3003223" y="3343929"/>
            <a:ext cx="8210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Ordenes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1115616" y="4005064"/>
            <a:ext cx="1253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Seguimiento a</a:t>
            </a:r>
          </a:p>
          <a:p>
            <a:r>
              <a:rPr lang="es-419" sz="1200" b="1" dirty="0" smtClean="0">
                <a:solidFill>
                  <a:srgbClr val="FF0000"/>
                </a:solidFill>
              </a:rPr>
              <a:t>Clientes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4499992" y="2708920"/>
            <a:ext cx="973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419" sz="1200" b="1" dirty="0" smtClean="0">
                <a:solidFill>
                  <a:srgbClr val="FF0000"/>
                </a:solidFill>
              </a:rPr>
              <a:t>Inventario </a:t>
            </a:r>
          </a:p>
          <a:p>
            <a:pPr algn="ctr"/>
            <a:r>
              <a:rPr lang="es-419" sz="1200" b="1" dirty="0" smtClean="0">
                <a:solidFill>
                  <a:srgbClr val="FF0000"/>
                </a:solidFill>
              </a:rPr>
              <a:t>Productos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5665168" y="4115299"/>
            <a:ext cx="814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Facturas</a:t>
            </a:r>
            <a:endParaRPr lang="it-IT" sz="1200" b="1" dirty="0">
              <a:solidFill>
                <a:srgbClr val="FF0000"/>
              </a:solidFill>
            </a:endParaRPr>
          </a:p>
        </p:txBody>
      </p:sp>
      <p:cxnSp>
        <p:nvCxnSpPr>
          <p:cNvPr id="23" name="22 Conector recto de flecha"/>
          <p:cNvCxnSpPr/>
          <p:nvPr/>
        </p:nvCxnSpPr>
        <p:spPr>
          <a:xfrm flipH="1">
            <a:off x="4704663" y="3785141"/>
            <a:ext cx="268650" cy="82782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/>
          <p:nvPr/>
        </p:nvCxnSpPr>
        <p:spPr>
          <a:xfrm>
            <a:off x="4010638" y="3942343"/>
            <a:ext cx="531101" cy="68677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/>
          <p:nvPr/>
        </p:nvCxnSpPr>
        <p:spPr>
          <a:xfrm>
            <a:off x="2703663" y="4361447"/>
            <a:ext cx="1357138" cy="26767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/>
          <p:nvPr/>
        </p:nvCxnSpPr>
        <p:spPr>
          <a:xfrm flipH="1">
            <a:off x="5022752" y="4602217"/>
            <a:ext cx="552354" cy="11115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1 Título"/>
          <p:cNvSpPr txBox="1">
            <a:spLocks/>
          </p:cNvSpPr>
          <p:nvPr/>
        </p:nvSpPr>
        <p:spPr>
          <a:xfrm>
            <a:off x="1684412" y="332657"/>
            <a:ext cx="713606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Modelo conceptual</a:t>
            </a:r>
          </a:p>
        </p:txBody>
      </p:sp>
    </p:spTree>
    <p:extLst>
      <p:ext uri="{BB962C8B-B14F-4D97-AF65-F5344CB8AC3E}">
        <p14:creationId xmlns:p14="http://schemas.microsoft.com/office/powerpoint/2010/main" val="73734085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0" grpId="0"/>
      <p:bldP spid="21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713606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Modelo conceptual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013" y="1257300"/>
            <a:ext cx="6239395" cy="52785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09836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6882</TotalTime>
  <Words>212</Words>
  <Application>Microsoft Office PowerPoint</Application>
  <PresentationFormat>Presentación en pantalla (4:3)</PresentationFormat>
  <Paragraphs>67</Paragraphs>
  <Slides>16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Boticario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Inteligencia de Negocios</dc:title>
  <dc:creator>Pedro Chavez</dc:creator>
  <cp:lastModifiedBy>Pedro</cp:lastModifiedBy>
  <cp:revision>152</cp:revision>
  <dcterms:created xsi:type="dcterms:W3CDTF">2015-03-20T20:20:12Z</dcterms:created>
  <dcterms:modified xsi:type="dcterms:W3CDTF">2015-05-02T03:15:36Z</dcterms:modified>
</cp:coreProperties>
</file>